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C5A09-6572-4B87-A10A-71B69F7FF56F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AD94-7485-495A-BA6A-F972D951E5D0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57401"/>
            <a:ext cx="4572000" cy="16733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Post Revolution Norms &amp; Expectations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Maddy</a:t>
            </a:r>
            <a:r>
              <a:rPr lang="en-US" dirty="0" smtClean="0">
                <a:solidFill>
                  <a:schemeClr val="bg1"/>
                </a:solidFill>
              </a:rPr>
              <a:t> Miller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65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3080" cy="92447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School Life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743451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500" dirty="0" smtClean="0">
                <a:solidFill>
                  <a:schemeClr val="bg1"/>
                </a:solidFill>
              </a:rPr>
              <a:t>In Iran students begin school at age six or seven. At this time they attend Elementary school which lasts up to six years.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500" dirty="0" smtClean="0">
                <a:solidFill>
                  <a:schemeClr val="bg1"/>
                </a:solidFill>
              </a:rPr>
              <a:t>After this time secondary school is attended. Three years of a lower secondary school is attended, afterward three optional years can be taken.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500" dirty="0" smtClean="0">
                <a:solidFill>
                  <a:schemeClr val="bg1"/>
                </a:solidFill>
              </a:rPr>
              <a:t>The average adult literacy rate is 77%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500" dirty="0" smtClean="0">
                <a:solidFill>
                  <a:schemeClr val="bg1"/>
                </a:solidFill>
              </a:rPr>
              <a:t>The average time spent in school is 7.8 years.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35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502049"/>
            <a:ext cx="3437792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Religion &amp; Families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89% of the population is </a:t>
            </a:r>
            <a:r>
              <a:rPr lang="en-US" dirty="0" err="1" smtClean="0">
                <a:solidFill>
                  <a:schemeClr val="bg1"/>
                </a:solidFill>
              </a:rPr>
              <a:t>Shi’i</a:t>
            </a:r>
            <a:r>
              <a:rPr lang="en-US" dirty="0" smtClean="0">
                <a:solidFill>
                  <a:schemeClr val="bg1"/>
                </a:solidFill>
              </a:rPr>
              <a:t> Muslim and 9% Sunni Muslim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bg1"/>
                </a:solidFill>
              </a:rPr>
              <a:t>Shi’i</a:t>
            </a:r>
            <a:r>
              <a:rPr lang="en-US" dirty="0" smtClean="0">
                <a:solidFill>
                  <a:schemeClr val="bg1"/>
                </a:solidFill>
              </a:rPr>
              <a:t> Muslim is the state religion, this has been since the 1500’s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After the revolution Islam rules were forced upon people.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Families were targeted for persecution against Islamic leaders or protesting the government.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Everyone had to follow the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  rules in public.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506" y="4572000"/>
            <a:ext cx="2883293" cy="195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1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Government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1"/>
            <a:ext cx="4023519" cy="464185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en-US" sz="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6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6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</a:rPr>
              <a:t>Today Iran is a theocratic republic.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</a:rPr>
              <a:t>Iran’s head of state is a religious leader, who has total political power and no set term.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</a:rPr>
              <a:t>The Assembly of Experts holds 86 members, called clerics who are in charge of electing and monitoring the new supreme leader.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</a:rPr>
              <a:t> The clerics serve eight year terms.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</a:rPr>
              <a:t>The government of Iran and the US government have had issues over the past few years.</a:t>
            </a:r>
          </a:p>
          <a:p>
            <a:pPr marL="0" indent="0">
              <a:buNone/>
            </a:pPr>
            <a:endParaRPr lang="en-US" sz="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09800"/>
            <a:ext cx="3456567" cy="3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1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Works Cited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"</a:t>
            </a:r>
            <a:r>
              <a:rPr lang="en-US" dirty="0">
                <a:solidFill>
                  <a:schemeClr val="bg1"/>
                </a:solidFill>
              </a:rPr>
              <a:t>Subscriber Area Only." </a:t>
            </a:r>
            <a:r>
              <a:rPr lang="en-US" i="1" dirty="0" err="1">
                <a:solidFill>
                  <a:schemeClr val="bg1"/>
                </a:solidFill>
              </a:rPr>
              <a:t>CultureGrams</a:t>
            </a:r>
            <a:r>
              <a:rPr lang="en-US" i="1" dirty="0">
                <a:solidFill>
                  <a:schemeClr val="bg1"/>
                </a:solidFill>
              </a:rPr>
              <a:t> Online Database:</a:t>
            </a:r>
            <a:r>
              <a:rPr lang="en-US" dirty="0">
                <a:solidFill>
                  <a:schemeClr val="bg1"/>
                </a:solidFill>
              </a:rPr>
              <a:t>. 	</a:t>
            </a:r>
            <a:r>
              <a:rPr lang="en-US" dirty="0" err="1" smtClean="0">
                <a:solidFill>
                  <a:schemeClr val="bg1"/>
                </a:solidFill>
              </a:rPr>
              <a:t>N.p</a:t>
            </a:r>
            <a:r>
              <a:rPr lang="en-US" dirty="0">
                <a:solidFill>
                  <a:schemeClr val="bg1"/>
                </a:solidFill>
              </a:rPr>
              <a:t>., </a:t>
            </a:r>
            <a:r>
              <a:rPr lang="en-US" dirty="0" err="1">
                <a:solidFill>
                  <a:schemeClr val="bg1"/>
                </a:solidFill>
              </a:rPr>
              <a:t>n.d.</a:t>
            </a:r>
            <a:r>
              <a:rPr lang="en-US" dirty="0">
                <a:solidFill>
                  <a:schemeClr val="bg1"/>
                </a:solidFill>
              </a:rPr>
              <a:t> Web. </a:t>
            </a:r>
            <a:r>
              <a:rPr lang="en-US" dirty="0" smtClean="0">
                <a:solidFill>
                  <a:schemeClr val="bg1"/>
                </a:solidFill>
              </a:rPr>
              <a:t>11 </a:t>
            </a:r>
            <a:r>
              <a:rPr lang="en-US" dirty="0">
                <a:solidFill>
                  <a:schemeClr val="bg1"/>
                </a:solidFill>
              </a:rPr>
              <a:t>Dec. 2013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Custom 1">
      <a:dk1>
        <a:sysClr val="windowText" lastClr="000000"/>
      </a:dk1>
      <a:lt1>
        <a:srgbClr val="20C8F7"/>
      </a:lt1>
      <a:dk2>
        <a:srgbClr val="5FF2CA"/>
      </a:dk2>
      <a:lt2>
        <a:srgbClr val="7030A0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45</TotalTime>
  <Words>226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Summer</vt:lpstr>
      <vt:lpstr>Post Revolution Norms &amp; Expectations</vt:lpstr>
      <vt:lpstr>School Life</vt:lpstr>
      <vt:lpstr>Religion &amp; Families</vt:lpstr>
      <vt:lpstr>Government</vt:lpstr>
      <vt:lpstr>Works Cited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Revolution Norms &amp; Expectations</dc:title>
  <dc:creator>9249446</dc:creator>
  <cp:lastModifiedBy>9249446</cp:lastModifiedBy>
  <cp:revision>7</cp:revision>
  <dcterms:created xsi:type="dcterms:W3CDTF">2013-12-13T16:58:19Z</dcterms:created>
  <dcterms:modified xsi:type="dcterms:W3CDTF">2013-12-13T17:44:09Z</dcterms:modified>
</cp:coreProperties>
</file>